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66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14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17CDE-E91F-D348-A70E-2B7B84391936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C939A-4F4D-2448-A36A-75AA145DAD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0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err="1" smtClean="0"/>
              <a:t>Third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err="1" smtClean="0"/>
              <a:t>Fifth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AEA4C-2FC0-8F41-AA8D-DA93A16F9072}" type="datetimeFigureOut">
              <a:rPr lang="en-US" smtClean="0"/>
              <a:pPr/>
              <a:t>27/10/2011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dirty="0" smtClean="0"/>
              <a:t>Lecture 3</a:t>
            </a:r>
            <a:br>
              <a:rPr lang="en-US" sz="3000" dirty="0" smtClean="0"/>
            </a:br>
            <a:r>
              <a:rPr lang="en-US" sz="3000" b="1" dirty="0" smtClean="0"/>
              <a:t>What's next</a:t>
            </a:r>
            <a:endParaRPr lang="en-US" sz="3000" b="1" dirty="0"/>
          </a:p>
        </p:txBody>
      </p:sp>
      <p:pic>
        <p:nvPicPr>
          <p:cNvPr id="4" name="Picture 9" descr="CEES-brukket-sort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5714809"/>
            <a:ext cx="2040759" cy="114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NSC_logo_original_RG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701" y="385114"/>
            <a:ext cx="5578598" cy="1187389"/>
          </a:xfrm>
          <a:prstGeom prst="rect">
            <a:avLst/>
          </a:prstGeom>
        </p:spPr>
      </p:pic>
      <p:pic>
        <p:nvPicPr>
          <p:cNvPr id="7" name="Picture 6" descr="uio-logo-web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5486400"/>
            <a:ext cx="1371600" cy="1371600"/>
          </a:xfrm>
          <a:prstGeom prst="rect">
            <a:avLst/>
          </a:prstGeom>
        </p:spPr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genomes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Amount of data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Compute power</a:t>
            </a:r>
          </a:p>
          <a:p>
            <a:r>
              <a:rPr lang="en-US" sz="2400" dirty="0" smtClean="0">
                <a:sym typeface="Wingdings"/>
              </a:rPr>
              <a:t>	</a:t>
            </a:r>
            <a:r>
              <a:rPr lang="en-US" sz="2400" dirty="0" err="1" smtClean="0">
                <a:sym typeface="Wingdings"/>
              </a:rPr>
              <a:t></a:t>
            </a:r>
            <a:r>
              <a:rPr lang="en-US" sz="2400" dirty="0" smtClean="0">
                <a:sym typeface="Wingdings"/>
              </a:rPr>
              <a:t> parallelization</a:t>
            </a:r>
            <a:endParaRPr lang="en-US" sz="24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298700"/>
            <a:ext cx="4610100" cy="307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genomes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repeat content – can be up to 60%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heterozygosity</a:t>
            </a:r>
          </a:p>
          <a:p>
            <a:pPr>
              <a:buFont typeface="Arial"/>
              <a:buChar char="•"/>
            </a:pPr>
            <a:endParaRPr lang="en-US" sz="2400" dirty="0" smtClean="0"/>
          </a:p>
          <a:p>
            <a:r>
              <a:rPr lang="en-US" dirty="0" smtClean="0"/>
              <a:t>Check </a:t>
            </a:r>
            <a:r>
              <a:rPr lang="en-US" dirty="0" err="1" smtClean="0"/>
              <a:t>Assemblathon</a:t>
            </a:r>
            <a:r>
              <a:rPr lang="en-US" smtClean="0"/>
              <a:t> 2!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136" y="3686499"/>
            <a:ext cx="2439664" cy="243966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43180" y="6495534"/>
            <a:ext cx="27008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smtClean="0"/>
              <a:t>http://</a:t>
            </a:r>
            <a:r>
              <a:rPr lang="en-US" dirty="0" err="1" smtClean="0"/>
              <a:t>www.zazzle.com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‘at home’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Velvet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sym typeface="Wingdings"/>
              </a:rPr>
              <a:t>Install yourself</a:t>
            </a:r>
          </a:p>
          <a:p>
            <a:r>
              <a:rPr lang="en-US" dirty="0" err="1" smtClean="0">
                <a:sym typeface="Wingdings"/>
              </a:rPr>
              <a:t>Newbler</a:t>
            </a:r>
            <a:r>
              <a:rPr lang="en-US" dirty="0" smtClean="0">
                <a:sym typeface="Wingdings"/>
              </a:rPr>
              <a:t> 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sym typeface="Wingdings"/>
              </a:rPr>
              <a:t>Need </a:t>
            </a:r>
            <a:r>
              <a:rPr lang="en-US" dirty="0" err="1" smtClean="0">
                <a:sym typeface="Wingdings"/>
              </a:rPr>
              <a:t>linux</a:t>
            </a:r>
            <a:endParaRPr lang="en-US" dirty="0" smtClean="0">
              <a:sym typeface="Wingdings"/>
            </a:endParaRP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sym typeface="Wingdings"/>
              </a:rPr>
              <a:t>Use </a:t>
            </a:r>
            <a:r>
              <a:rPr lang="en-US" dirty="0" err="1" smtClean="0">
                <a:sym typeface="Wingdings"/>
              </a:rPr>
              <a:t>bioportal</a:t>
            </a:r>
            <a:endParaRPr lang="en-US" dirty="0" smtClean="0">
              <a:sym typeface="Wingdings"/>
            </a:endParaRPr>
          </a:p>
          <a:p>
            <a:r>
              <a:rPr lang="en-US" dirty="0" smtClean="0"/>
              <a:t>Titan cluster UiO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Apply for access and resources</a:t>
            </a:r>
          </a:p>
          <a:p>
            <a:pPr marL="0" indent="0"/>
            <a:r>
              <a:rPr lang="en-US" sz="2400" dirty="0" smtClean="0"/>
              <a:t>https</a:t>
            </a:r>
            <a:r>
              <a:rPr lang="en-US" sz="2400" dirty="0"/>
              <a:t>://</a:t>
            </a:r>
            <a:r>
              <a:rPr lang="en-US" sz="2400" dirty="0" err="1"/>
              <a:t>wiki.uio.no</a:t>
            </a:r>
            <a:r>
              <a:rPr lang="en-US" sz="2400" dirty="0"/>
              <a:t>/</a:t>
            </a:r>
            <a:r>
              <a:rPr lang="en-US" sz="2400" dirty="0" err="1"/>
              <a:t>usit</a:t>
            </a:r>
            <a:r>
              <a:rPr lang="en-US" sz="2400" dirty="0"/>
              <a:t>/</a:t>
            </a:r>
            <a:r>
              <a:rPr lang="en-US" sz="2400" dirty="0" err="1"/>
              <a:t>suf</a:t>
            </a:r>
            <a:r>
              <a:rPr lang="en-US" sz="2400" dirty="0"/>
              <a:t>/</a:t>
            </a:r>
            <a:r>
              <a:rPr lang="en-US" sz="2400" dirty="0" err="1"/>
              <a:t>vd</a:t>
            </a:r>
            <a:r>
              <a:rPr lang="en-US" sz="2400" dirty="0"/>
              <a:t>/</a:t>
            </a:r>
            <a:r>
              <a:rPr lang="en-US" sz="2400" dirty="0" err="1"/>
              <a:t>hpc</a:t>
            </a:r>
            <a:r>
              <a:rPr lang="en-US" sz="2400" dirty="0"/>
              <a:t>/</a:t>
            </a:r>
            <a:r>
              <a:rPr lang="en-US" sz="2400" dirty="0" err="1"/>
              <a:t>index.php</a:t>
            </a:r>
            <a:r>
              <a:rPr lang="en-US" sz="2400" dirty="0"/>
              <a:t>/</a:t>
            </a:r>
            <a:r>
              <a:rPr lang="en-US" sz="2400" dirty="0" err="1"/>
              <a:t>Getting_access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13666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ssembly sausage tweet.pdf"/>
          <p:cNvPicPr>
            <a:picLocks noGrp="1" noChangeAspect="1"/>
          </p:cNvPicPr>
          <p:nvPr>
            <p:ph idx="1"/>
          </p:nvPr>
        </p:nvPicPr>
        <p:blipFill>
          <a:blip r:embed="rId2"/>
          <a:srcRect l="-8747" r="-8747"/>
          <a:stretch>
            <a:fillRect/>
          </a:stretch>
        </p:blipFill>
        <p:spPr>
          <a:xfrm>
            <a:off x="0" y="930524"/>
            <a:ext cx="9144000" cy="5028848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1401" y="2841660"/>
            <a:ext cx="5240774" cy="385165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data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									Ion Torrent</a:t>
            </a:r>
          </a:p>
          <a:p>
            <a:endParaRPr lang="en-US" dirty="0" smtClean="0"/>
          </a:p>
          <a:p>
            <a:r>
              <a:rPr lang="en-US" dirty="0" err="1" smtClean="0"/>
              <a:t>PacBio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2175" y="1417638"/>
            <a:ext cx="2394684" cy="20450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 programs</a:t>
            </a:r>
            <a:endParaRPr lang="en-US" dirty="0"/>
          </a:p>
        </p:txBody>
      </p:sp>
      <p:pic>
        <p:nvPicPr>
          <p:cNvPr id="6" name="Content Placeholder 5" descr="journal.pone.0017915.g001.pdf"/>
          <p:cNvPicPr>
            <a:picLocks noGrp="1" noChangeAspect="1"/>
          </p:cNvPicPr>
          <p:nvPr>
            <p:ph idx="1"/>
          </p:nvPr>
        </p:nvPicPr>
        <p:blipFill>
          <a:blip r:embed="rId2"/>
          <a:srcRect l="-1991" r="-2121"/>
          <a:stretch>
            <a:fillRect/>
          </a:stretch>
        </p:blipFill>
        <p:spPr>
          <a:xfrm>
            <a:off x="958428" y="1600200"/>
            <a:ext cx="7236129" cy="4525963"/>
          </a:xfrm>
        </p:spPr>
      </p:pic>
      <p:sp>
        <p:nvSpPr>
          <p:cNvPr id="5" name="Oval 4"/>
          <p:cNvSpPr/>
          <p:nvPr/>
        </p:nvSpPr>
        <p:spPr>
          <a:xfrm>
            <a:off x="3859345" y="5643527"/>
            <a:ext cx="1124482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87267" y="5643527"/>
            <a:ext cx="828317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899247" y="5100820"/>
            <a:ext cx="828317" cy="26696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979145" y="3255644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86578" y="6488668"/>
            <a:ext cx="3029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 err="1" smtClean="0"/>
              <a:t>Zhang</a:t>
            </a:r>
            <a:r>
              <a:rPr lang="nb-NO" dirty="0" smtClean="0"/>
              <a:t> et al. </a:t>
            </a:r>
            <a:r>
              <a:rPr lang="nb-NO" dirty="0" err="1" smtClean="0"/>
              <a:t>PLoSOne</a:t>
            </a:r>
            <a:r>
              <a:rPr lang="nb-NO" dirty="0" smtClean="0"/>
              <a:t> 2011</a:t>
            </a:r>
            <a:endParaRPr lang="nb-NO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 programs</a:t>
            </a:r>
            <a:endParaRPr lang="en-US" dirty="0"/>
          </a:p>
        </p:txBody>
      </p:sp>
      <p:pic>
        <p:nvPicPr>
          <p:cNvPr id="6" name="Content Placeholder 5" descr="journal.pone.0017915.g001.pdf"/>
          <p:cNvPicPr>
            <a:picLocks noGrp="1" noChangeAspect="1"/>
          </p:cNvPicPr>
          <p:nvPr>
            <p:ph idx="1"/>
          </p:nvPr>
        </p:nvPicPr>
        <p:blipFill>
          <a:blip r:embed="rId2"/>
          <a:srcRect l="-1991" r="-2121"/>
          <a:stretch>
            <a:fillRect/>
          </a:stretch>
        </p:blipFill>
        <p:spPr>
          <a:xfrm>
            <a:off x="958428" y="1600200"/>
            <a:ext cx="7236129" cy="4525963"/>
          </a:xfrm>
        </p:spPr>
      </p:pic>
      <p:sp>
        <p:nvSpPr>
          <p:cNvPr id="5" name="Oval 4"/>
          <p:cNvSpPr/>
          <p:nvPr/>
        </p:nvSpPr>
        <p:spPr>
          <a:xfrm>
            <a:off x="3859345" y="5643527"/>
            <a:ext cx="1124482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87267" y="5643527"/>
            <a:ext cx="828317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899247" y="5100820"/>
            <a:ext cx="828317" cy="26696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86578" y="6488668"/>
            <a:ext cx="3029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 err="1" smtClean="0"/>
              <a:t>Zhang</a:t>
            </a:r>
            <a:r>
              <a:rPr lang="nb-NO" dirty="0" smtClean="0"/>
              <a:t> et al. </a:t>
            </a:r>
            <a:r>
              <a:rPr lang="nb-NO" dirty="0" err="1" smtClean="0"/>
              <a:t>PLoSOne</a:t>
            </a:r>
            <a:r>
              <a:rPr lang="nb-NO" dirty="0" smtClean="0"/>
              <a:t> 2011</a:t>
            </a:r>
            <a:endParaRPr lang="nb-NO" dirty="0"/>
          </a:p>
        </p:txBody>
      </p:sp>
      <p:sp>
        <p:nvSpPr>
          <p:cNvPr id="11" name="Oval 10"/>
          <p:cNvSpPr/>
          <p:nvPr/>
        </p:nvSpPr>
        <p:spPr>
          <a:xfrm>
            <a:off x="3979145" y="3255644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2946447" y="3474681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080745" y="404336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4080745" y="371316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080745" y="303371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80745" y="273526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80745" y="225901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496097" y="2225674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496097" y="4146550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Assemblathon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competition</a:t>
            </a:r>
          </a:p>
          <a:p>
            <a:r>
              <a:rPr lang="en-US" dirty="0" smtClean="0"/>
              <a:t>Eukaryotes</a:t>
            </a:r>
          </a:p>
          <a:p>
            <a:r>
              <a:rPr lang="en-US" dirty="0" smtClean="0"/>
              <a:t>	first one: simulated data</a:t>
            </a:r>
          </a:p>
          <a:p>
            <a:r>
              <a:rPr lang="en-US" dirty="0" smtClean="0"/>
              <a:t>	current one: real data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235737" y="6100777"/>
            <a:ext cx="267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assemblathon.org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5" y="4533733"/>
            <a:ext cx="8229600" cy="193637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990" y="2188770"/>
            <a:ext cx="6192009" cy="36087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3398" y="542821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www.theseed.org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JCVI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875" y="1600200"/>
            <a:ext cx="6969376" cy="39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95307" y="5941497"/>
            <a:ext cx="639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http://</a:t>
            </a:r>
            <a:r>
              <a:rPr lang="en-US" dirty="0" err="1" smtClean="0"/>
              <a:t>www.jcvi.org/cms/research/projects/annotation</a:t>
            </a:r>
            <a:r>
              <a:rPr lang="en-US" dirty="0" smtClean="0"/>
              <a:t>-service/</a:t>
            </a:r>
            <a:endParaRPr lang="en-US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RATT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499" y="1417637"/>
            <a:ext cx="6850531" cy="43524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51499" y="5941497"/>
            <a:ext cx="2839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ratt.sourceforge.net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8493</TotalTime>
  <Words>135</Words>
  <Application>Microsoft Macintosh PowerPoint</Application>
  <PresentationFormat>On-screen Show (4:3)</PresentationFormat>
  <Paragraphs>45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Lecture 3 What's next</vt:lpstr>
      <vt:lpstr>PowerPoint Presentation</vt:lpstr>
      <vt:lpstr>New data types</vt:lpstr>
      <vt:lpstr>Assembly programs</vt:lpstr>
      <vt:lpstr>Assembly programs</vt:lpstr>
      <vt:lpstr>Assemblathon</vt:lpstr>
      <vt:lpstr>Annotation</vt:lpstr>
      <vt:lpstr>Annotation</vt:lpstr>
      <vt:lpstr>Annotation</vt:lpstr>
      <vt:lpstr>Large genomes</vt:lpstr>
      <vt:lpstr>Large genomes</vt:lpstr>
      <vt:lpstr>Getting started ‘at home’</vt:lpstr>
    </vt:vector>
  </TitlesOfParts>
  <Company>UiO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sequence a large eukaryotic genome and how we sequenced the cod genome</dc:title>
  <dc:creator>Lex Nederbragt</dc:creator>
  <cp:lastModifiedBy>Bruker ved UiO</cp:lastModifiedBy>
  <cp:revision>81</cp:revision>
  <dcterms:created xsi:type="dcterms:W3CDTF">2011-10-20T07:42:20Z</dcterms:created>
  <dcterms:modified xsi:type="dcterms:W3CDTF">2011-10-27T11:04:40Z</dcterms:modified>
</cp:coreProperties>
</file>